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9" r:id="rId3"/>
    <p:sldId id="270" r:id="rId4"/>
    <p:sldId id="259" r:id="rId5"/>
    <p:sldId id="260" r:id="rId6"/>
    <p:sldId id="261" r:id="rId7"/>
    <p:sldId id="262" r:id="rId8"/>
    <p:sldId id="264" r:id="rId9"/>
    <p:sldId id="273" r:id="rId10"/>
    <p:sldId id="263" r:id="rId11"/>
    <p:sldId id="265" r:id="rId12"/>
    <p:sldId id="266" r:id="rId13"/>
    <p:sldId id="275" r:id="rId14"/>
    <p:sldId id="276" r:id="rId15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A7815-C94E-416B-AA44-90AC6B22A536}" type="datetimeFigureOut">
              <a:rPr lang="fr-FR" smtClean="0"/>
              <a:t>18/10/2018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5A64-B5C6-42B1-A467-2C92DE930F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12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4CC90-8A07-41D4-9297-EC5316B06A66}" type="datetimeFigureOut">
              <a:rPr lang="fr-FR" smtClean="0"/>
              <a:t>18/10/2018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2C0B1-E13F-4713-BBCD-AD9933996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36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fr-FR" smtClean="0"/>
              <a:t>23/05/2018</a:t>
            </a:r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23/05/2018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23/05/2018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23/05/2018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23/05/2018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23/05/2018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23/05/2018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23/05/2018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23/05/2018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fr-FR" smtClean="0"/>
              <a:t>23/05/2018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23/05/2018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23/05/2018</a:t>
            </a:r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.jp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4400" dirty="0" smtClean="0"/>
              <a:t>Cordée Pro Santé Social</a:t>
            </a:r>
            <a:br>
              <a:rPr lang="fr-FR" sz="4400" dirty="0" smtClean="0"/>
            </a:br>
            <a:r>
              <a:rPr lang="fr-FR" sz="4400" dirty="0" smtClean="0"/>
              <a:t>2017 –2018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1085860" y="2488903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                       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90805"/>
            <a:ext cx="2592288" cy="29655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2" y="5185232"/>
            <a:ext cx="2198678" cy="14720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35046"/>
            <a:ext cx="2736304" cy="26173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161492"/>
            <a:ext cx="1224136" cy="13174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46" y="5356382"/>
            <a:ext cx="2607197" cy="112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3682752" cy="4525963"/>
          </a:xfrm>
        </p:spPr>
        <p:txBody>
          <a:bodyPr/>
          <a:lstStyle/>
          <a:p>
            <a:endParaRPr lang="fr-FR" dirty="0" smtClean="0"/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/>
              </a:rPr>
              <a:t>Tutorat avec les BTS2 ESF de l’établissement Clorivière</a:t>
            </a:r>
            <a:endParaRPr lang="fr-FR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00808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Certains </a:t>
            </a:r>
            <a:r>
              <a:rPr lang="fr-FR" dirty="0"/>
              <a:t>de nos élèves de Terminale ASSP et Première SPVL (11 élèves) ont pu bénéficier d’une séance de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tutorat</a:t>
            </a:r>
            <a:r>
              <a:rPr lang="fr-FR" dirty="0"/>
              <a:t> dispensée par 3 élèves de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BTS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fr-FR" b="1" baseline="30000" dirty="0">
                <a:solidFill>
                  <a:schemeClr val="accent4">
                    <a:lumMod val="75000"/>
                  </a:schemeClr>
                </a:solidFill>
              </a:rPr>
              <a:t>ème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 Année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ESF de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l’établissement Clorivière.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79" y="1700808"/>
            <a:ext cx="4807818" cy="44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5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4529476" cy="3397107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effectLst/>
              </a:rPr>
              <a:t>Tutorat avec </a:t>
            </a:r>
            <a:r>
              <a:rPr lang="fr-FR" sz="3200" dirty="0" smtClean="0">
                <a:solidFill>
                  <a:schemeClr val="bg1"/>
                </a:solidFill>
                <a:effectLst/>
              </a:rPr>
              <a:t>les 1ères ASSP/SPVL de Saint Jean de Montmartre</a:t>
            </a:r>
            <a:endParaRPr lang="fr-FR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1484784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Nous avons invité les élèves de Premières ASSP/SPVL de l’établissement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Saint Jean de Montmartre</a:t>
            </a:r>
            <a:r>
              <a:rPr lang="fr-FR" dirty="0" smtClean="0"/>
              <a:t> au sein de notre établissement, pour une séance de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tutorat</a:t>
            </a:r>
            <a:r>
              <a:rPr lang="fr-FR" dirty="0" smtClean="0"/>
              <a:t> avec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nos BTS SP3S</a:t>
            </a:r>
            <a:r>
              <a:rPr lang="fr-FR" dirty="0" smtClean="0"/>
              <a:t>.</a:t>
            </a:r>
          </a:p>
          <a:p>
            <a:r>
              <a:rPr lang="fr-FR" dirty="0" smtClean="0"/>
              <a:t>Cette séance a été l’occasion pour les BTS de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présenter leur formation</a:t>
            </a:r>
            <a:r>
              <a:rPr lang="fr-FR" dirty="0" smtClean="0"/>
              <a:t>, ses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exigences et attendus</a:t>
            </a:r>
            <a:r>
              <a:rPr lang="fr-FR" dirty="0" smtClean="0"/>
              <a:t>, mais également de répondre à toutes les interrogations des jeunes.</a:t>
            </a: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échanges furent riches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élèves très satisfaits.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2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05064"/>
            <a:ext cx="4690864" cy="246836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/>
              </a:rPr>
              <a:t>Présentation d’un projet Mobilité au Canada, par la </a:t>
            </a:r>
            <a:r>
              <a:rPr lang="fr-FR" sz="3200" i="1" dirty="0" smtClean="0">
                <a:solidFill>
                  <a:schemeClr val="bg1"/>
                </a:solidFill>
                <a:effectLst/>
              </a:rPr>
              <a:t>Commission Scolaire des Rives du Saguenay</a:t>
            </a:r>
            <a:endParaRPr lang="fr-FR" sz="3200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772816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Les élèves de la filière Sanitaire et Sociale GSSVP ont pu assister à une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conférence</a:t>
            </a:r>
            <a:r>
              <a:rPr lang="fr-FR" dirty="0" smtClean="0"/>
              <a:t> proposée par la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Commission Scolaire des Rives du Saguenay</a:t>
            </a:r>
            <a:r>
              <a:rPr lang="fr-FR" dirty="0" smtClean="0"/>
              <a:t>. Cette présentation avait pour but de les informer sur une possibilité de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poursuite d’études au Canada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Les jeunes du Lycée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Saint Jean de Montmartre </a:t>
            </a:r>
            <a:r>
              <a:rPr lang="fr-FR" dirty="0" smtClean="0"/>
              <a:t>ont également participé à cette conférence.</a:t>
            </a:r>
          </a:p>
        </p:txBody>
      </p:sp>
    </p:spTree>
    <p:extLst>
      <p:ext uri="{BB962C8B-B14F-4D97-AF65-F5344CB8AC3E}">
        <p14:creationId xmlns:p14="http://schemas.microsoft.com/office/powerpoint/2010/main" val="222883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dirty="0" smtClean="0"/>
          </a:p>
          <a:p>
            <a:r>
              <a:rPr lang="fr-FR" sz="2000" dirty="0" smtClean="0"/>
              <a:t>Témoignages d’élèves de l’établissement 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</a:rPr>
              <a:t>Saint Jean de Montmartre et GSSVP </a:t>
            </a:r>
            <a:r>
              <a:rPr lang="fr-FR" sz="2000" dirty="0" smtClean="0"/>
              <a:t>, au sujet du tutorat : </a:t>
            </a:r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/>
              </a:rPr>
              <a:t>Echanges avec les élèves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576" y="2877259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/>
              <a:t>« 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Il a été bénéfique car c’est agréable d’avoir des conseils de personnes plus expérimentées mais aussi d’à peu près notre 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âge.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35896" y="501317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/>
              <a:t>« 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Cela 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nous a appris beaucoup de choses et renseigné pour après le 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bac.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fr-FR" dirty="0" smtClean="0"/>
              <a:t>»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04048" y="335699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Il 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a été bénéfique, ça m’a permis de découvrir une autre filière que je ne connaissais 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pas.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97535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2961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Avec nos Remerciements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2696369"/>
            <a:ext cx="21907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260648"/>
            <a:ext cx="89289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67" y="5176545"/>
            <a:ext cx="3143976" cy="8637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35" y="864547"/>
            <a:ext cx="2304763" cy="22045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72" y="4431878"/>
            <a:ext cx="1832884" cy="17380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31" y="614742"/>
            <a:ext cx="2982080" cy="19965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28" y="2694466"/>
            <a:ext cx="1656184" cy="71768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88" y="3053306"/>
            <a:ext cx="1955368" cy="12273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7" y="509438"/>
            <a:ext cx="2223662" cy="254386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4" y="4022992"/>
            <a:ext cx="2673407" cy="11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effectLst/>
              </a:rPr>
              <a:t>Les </a:t>
            </a:r>
            <a:r>
              <a:rPr lang="fr-FR" sz="3200" dirty="0" smtClean="0">
                <a:solidFill>
                  <a:schemeClr val="bg1"/>
                </a:solidFill>
                <a:effectLst/>
              </a:rPr>
              <a:t>actions </a:t>
            </a:r>
            <a:r>
              <a:rPr lang="fr-FR" sz="3200" dirty="0">
                <a:solidFill>
                  <a:schemeClr val="bg1"/>
                </a:solidFill>
                <a:effectLst/>
              </a:rPr>
              <a:t>mises en place cette année, pour la Cordée Pro Santé Social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98051"/>
            <a:ext cx="3667637" cy="2762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64" y="3421794"/>
            <a:ext cx="4829849" cy="2857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8" y="4731977"/>
            <a:ext cx="3524742" cy="2667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73" y="2608100"/>
            <a:ext cx="1219370" cy="3048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301208"/>
            <a:ext cx="4077269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081" y="1484784"/>
            <a:ext cx="8229600" cy="511602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fr-FR" sz="1800" dirty="0"/>
          </a:p>
          <a:p>
            <a:pPr marL="109728" indent="0">
              <a:buNone/>
            </a:pPr>
            <a:endParaRPr lang="fr-FR" sz="1800" dirty="0" smtClean="0"/>
          </a:p>
          <a:p>
            <a:pPr marL="109728" indent="0">
              <a:buNone/>
            </a:pPr>
            <a:r>
              <a:rPr lang="fr-FR" sz="1800" dirty="0" smtClean="0"/>
              <a:t>Cette </a:t>
            </a:r>
            <a:r>
              <a:rPr lang="fr-FR" sz="1800" dirty="0"/>
              <a:t>exposition </a:t>
            </a:r>
            <a:r>
              <a:rPr lang="fr-FR" sz="1800" dirty="0" smtClean="0"/>
              <a:t>constitue un </a:t>
            </a:r>
            <a:r>
              <a:rPr lang="fr-FR" sz="1800" b="1" dirty="0">
                <a:solidFill>
                  <a:schemeClr val="accent4">
                    <a:lumMod val="75000"/>
                  </a:schemeClr>
                </a:solidFill>
              </a:rPr>
              <a:t>éclairage </a:t>
            </a:r>
            <a:endParaRPr lang="fr-FR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</a:rPr>
              <a:t>scientifique </a:t>
            </a:r>
            <a:r>
              <a:rPr lang="fr-FR" sz="1800" dirty="0"/>
              <a:t>sur </a:t>
            </a:r>
            <a:r>
              <a:rPr lang="fr-FR" sz="1800" b="1" dirty="0">
                <a:solidFill>
                  <a:schemeClr val="accent4">
                    <a:lumMod val="75000"/>
                  </a:schemeClr>
                </a:solidFill>
              </a:rPr>
              <a:t>les comportements </a:t>
            </a:r>
            <a:endParaRPr lang="fr-FR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</a:rPr>
              <a:t>racistes </a:t>
            </a:r>
            <a:r>
              <a:rPr lang="fr-FR" sz="1800" b="1" dirty="0">
                <a:solidFill>
                  <a:schemeClr val="accent4">
                    <a:lumMod val="75000"/>
                  </a:schemeClr>
                </a:solidFill>
              </a:rPr>
              <a:t>et les préjugés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fr-FR" sz="1800" dirty="0" smtClean="0"/>
              <a:t>Elle </a:t>
            </a:r>
            <a:r>
              <a:rPr lang="fr-FR" sz="1800" dirty="0"/>
              <a:t>propose un parcours accessible à tous, </a:t>
            </a:r>
            <a:endParaRPr lang="fr-FR" sz="1800" dirty="0" smtClean="0"/>
          </a:p>
          <a:p>
            <a:pPr marL="109728" indent="0">
              <a:buNone/>
            </a:pPr>
            <a:r>
              <a:rPr lang="fr-FR" sz="1800" dirty="0" smtClean="0"/>
              <a:t>qui </a:t>
            </a:r>
            <a:r>
              <a:rPr lang="fr-FR" sz="1800" dirty="0"/>
              <a:t>s’attache à </a:t>
            </a:r>
            <a:r>
              <a:rPr lang="fr-FR" sz="1800" b="1" dirty="0">
                <a:solidFill>
                  <a:schemeClr val="accent4">
                    <a:lumMod val="75000"/>
                  </a:schemeClr>
                </a:solidFill>
              </a:rPr>
              <a:t>décrypter pourquoi </a:t>
            </a:r>
            <a:endParaRPr lang="fr-FR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</a:rPr>
              <a:t>et </a:t>
            </a:r>
            <a:r>
              <a:rPr lang="fr-FR" sz="1800" b="1" dirty="0">
                <a:solidFill>
                  <a:schemeClr val="accent4">
                    <a:lumMod val="75000"/>
                  </a:schemeClr>
                </a:solidFill>
              </a:rPr>
              <a:t>comment se mettent en place </a:t>
            </a:r>
            <a:endParaRPr lang="fr-FR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</a:rPr>
              <a:t>de </a:t>
            </a:r>
            <a:r>
              <a:rPr lang="fr-FR" sz="1800" b="1" dirty="0">
                <a:solidFill>
                  <a:schemeClr val="accent4">
                    <a:lumMod val="75000"/>
                  </a:schemeClr>
                </a:solidFill>
              </a:rPr>
              <a:t>tels phénomènes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1800" dirty="0"/>
              <a:t>dans des sociétés, </a:t>
            </a:r>
            <a:endParaRPr lang="fr-FR" sz="1800" dirty="0" smtClean="0"/>
          </a:p>
          <a:p>
            <a:pPr marL="109728" indent="0">
              <a:buNone/>
            </a:pPr>
            <a:r>
              <a:rPr lang="fr-FR" sz="1800" dirty="0" smtClean="0"/>
              <a:t>à </a:t>
            </a:r>
            <a:r>
              <a:rPr lang="fr-FR" sz="1800" dirty="0"/>
              <a:t>un certain moment de leur histoire</a:t>
            </a:r>
            <a:r>
              <a:rPr lang="fr-FR" sz="1800" dirty="0" smtClean="0"/>
              <a:t>.</a:t>
            </a:r>
          </a:p>
          <a:p>
            <a:pPr marL="109728" indent="0">
              <a:buNone/>
            </a:pPr>
            <a:r>
              <a:rPr lang="fr-FR" sz="1800" dirty="0" smtClean="0"/>
              <a:t>Le </a:t>
            </a:r>
            <a:r>
              <a:rPr lang="fr-FR" sz="1800" dirty="0"/>
              <a:t>public est invité à comprendre les </a:t>
            </a:r>
            <a:r>
              <a:rPr lang="fr-FR" sz="1800" b="1" dirty="0">
                <a:solidFill>
                  <a:schemeClr val="accent4">
                    <a:lumMod val="75000"/>
                  </a:schemeClr>
                </a:solidFill>
              </a:rPr>
              <a:t>mécanismes individuels </a:t>
            </a:r>
            <a:r>
              <a:rPr lang="fr-FR" sz="1800" dirty="0"/>
              <a:t>et </a:t>
            </a:r>
            <a:r>
              <a:rPr lang="fr-FR" sz="1800" b="1" dirty="0">
                <a:solidFill>
                  <a:schemeClr val="accent4">
                    <a:lumMod val="75000"/>
                  </a:schemeClr>
                </a:solidFill>
              </a:rPr>
              <a:t>collectifs</a:t>
            </a:r>
            <a:r>
              <a:rPr lang="fr-FR" sz="1800" dirty="0"/>
              <a:t> qui </a:t>
            </a:r>
            <a:r>
              <a:rPr lang="fr-FR" sz="1800" b="1" dirty="0">
                <a:solidFill>
                  <a:schemeClr val="accent4">
                    <a:lumMod val="75000"/>
                  </a:schemeClr>
                </a:solidFill>
              </a:rPr>
              <a:t>conduisent au rejet des "autres"</a:t>
            </a:r>
            <a:r>
              <a:rPr lang="fr-FR" sz="1800" dirty="0"/>
              <a:t>, et à </a:t>
            </a:r>
            <a:r>
              <a:rPr lang="fr-FR" sz="1800" b="1" dirty="0">
                <a:solidFill>
                  <a:schemeClr val="accent4">
                    <a:lumMod val="75000"/>
                  </a:schemeClr>
                </a:solidFill>
              </a:rPr>
              <a:t>prendre conscience </a:t>
            </a:r>
            <a:r>
              <a:rPr lang="fr-FR" sz="1800" dirty="0"/>
              <a:t>des discriminations dans la société française aujourd’hui.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effectLst/>
              </a:rPr>
              <a:t>Exposition « </a:t>
            </a:r>
            <a:r>
              <a:rPr lang="fr-FR" sz="2800" i="1" dirty="0" smtClean="0">
                <a:solidFill>
                  <a:schemeClr val="bg1"/>
                </a:solidFill>
                <a:effectLst/>
              </a:rPr>
              <a:t>Nous et les Autres – des préjugés au racisme</a:t>
            </a:r>
            <a:r>
              <a:rPr lang="fr-FR" sz="2800" dirty="0" smtClean="0">
                <a:solidFill>
                  <a:schemeClr val="bg1"/>
                </a:solidFill>
                <a:effectLst/>
              </a:rPr>
              <a:t> » au Musée de l’Homme</a:t>
            </a:r>
            <a:endParaRPr lang="fr-FR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18837"/>
            <a:ext cx="3672408" cy="23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692696"/>
            <a:ext cx="8229600" cy="5318051"/>
          </a:xfrm>
        </p:spPr>
        <p:txBody>
          <a:bodyPr/>
          <a:lstStyle/>
          <a:p>
            <a:pPr marL="109728" indent="0">
              <a:buNone/>
            </a:pPr>
            <a:r>
              <a:rPr lang="fr-FR" sz="1800" dirty="0" smtClean="0"/>
              <a:t>La classe concernée était celle des </a:t>
            </a:r>
            <a:br>
              <a:rPr lang="fr-FR" sz="1800" dirty="0" smtClean="0"/>
            </a:b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</a:rPr>
              <a:t>1ères ASSP </a:t>
            </a:r>
            <a:r>
              <a:rPr lang="fr-FR" sz="1800" dirty="0" smtClean="0"/>
              <a:t>(24 élèves), </a:t>
            </a:r>
            <a:br>
              <a:rPr lang="fr-FR" sz="1800" dirty="0" smtClean="0"/>
            </a:br>
            <a:r>
              <a:rPr lang="fr-FR" sz="1800" dirty="0" smtClean="0"/>
              <a:t>les accompagnatrices étaient : </a:t>
            </a:r>
            <a:br>
              <a:rPr lang="fr-FR" sz="1800" dirty="0" smtClean="0"/>
            </a:br>
            <a:r>
              <a:rPr lang="fr-FR" sz="1800" dirty="0" smtClean="0"/>
              <a:t>Anne Biettron (Service Civique) et </a:t>
            </a:r>
            <a:br>
              <a:rPr lang="fr-FR" sz="1800" dirty="0" smtClean="0"/>
            </a:br>
            <a:r>
              <a:rPr lang="fr-FR" sz="1800" dirty="0" smtClean="0"/>
              <a:t>Véronique </a:t>
            </a:r>
            <a:r>
              <a:rPr lang="fr-FR" sz="1800" dirty="0" err="1" smtClean="0"/>
              <a:t>Seuniac</a:t>
            </a:r>
            <a:r>
              <a:rPr lang="fr-FR" sz="1800" dirty="0" smtClean="0"/>
              <a:t> (PP ASSP). </a:t>
            </a:r>
          </a:p>
          <a:p>
            <a:pPr marL="109728" indent="0">
              <a:buNone/>
            </a:pPr>
            <a:endParaRPr lang="fr-FR" sz="2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75321"/>
            <a:ext cx="4176463" cy="31323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6487" y="1914149"/>
            <a:ext cx="5113750" cy="42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065595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fr-FR" dirty="0" smtClean="0"/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endParaRPr lang="fr-FR" dirty="0" smtClean="0"/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endParaRPr lang="fr-FR" dirty="0" smtClean="0"/>
          </a:p>
          <a:p>
            <a:pPr marL="109728" indent="0">
              <a:buNone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Les élèves de Première et Terminale ASSP/SPVL (30 élèves) de l’établissement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Saint Jean de Montmartre </a:t>
            </a:r>
            <a:r>
              <a:rPr lang="fr-FR" dirty="0" smtClean="0"/>
              <a:t>ont pu également profiter de cette exposition dans le cadre des Cordées.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0648"/>
            <a:ext cx="2877788" cy="28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000" dirty="0" smtClean="0"/>
          </a:p>
          <a:p>
            <a:r>
              <a:rPr lang="fr-FR" sz="1800" dirty="0" smtClean="0"/>
              <a:t>Cette conférence a été dispensée par Mr </a:t>
            </a:r>
            <a:r>
              <a:rPr lang="fr-FR" sz="1800" b="1" dirty="0" err="1" smtClean="0">
                <a:solidFill>
                  <a:schemeClr val="accent4">
                    <a:lumMod val="75000"/>
                  </a:schemeClr>
                </a:solidFill>
              </a:rPr>
              <a:t>Eric</a:t>
            </a: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</a:rPr>
              <a:t> Andrade</a:t>
            </a:r>
            <a:r>
              <a:rPr lang="fr-FR" sz="1800" dirty="0" smtClean="0"/>
              <a:t>, spécialiste de l’éducation des adolescents aux usages responsables des réseaux sociaux. </a:t>
            </a:r>
          </a:p>
          <a:p>
            <a:endParaRPr lang="fr-FR" sz="1800" dirty="0" smtClean="0"/>
          </a:p>
          <a:p>
            <a:r>
              <a:rPr lang="fr-FR" sz="1800" dirty="0" smtClean="0"/>
              <a:t>Les élèves ont pu découvrir des </a:t>
            </a: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</a:rPr>
              <a:t>outils</a:t>
            </a:r>
            <a:r>
              <a:rPr lang="fr-FR" sz="1800" dirty="0" smtClean="0"/>
              <a:t> permettant de </a:t>
            </a: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</a:rPr>
              <a:t>vérifier une information </a:t>
            </a:r>
            <a:r>
              <a:rPr lang="fr-FR" sz="1800" dirty="0" smtClean="0"/>
              <a:t>lue sur Internet, de prendre du recul sur </a:t>
            </a: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</a:rPr>
              <a:t>l’utilisation massive de différents réseaux sociaux</a:t>
            </a:r>
            <a:r>
              <a:rPr lang="fr-FR" sz="1800" dirty="0" smtClean="0"/>
              <a:t>, mais également d’apprendre à </a:t>
            </a: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</a:rPr>
              <a:t>maîtriser son « e-réputation »</a:t>
            </a:r>
            <a:r>
              <a:rPr lang="fr-FR" sz="1800" dirty="0" smtClean="0"/>
              <a:t>.</a:t>
            </a:r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/>
              </a:rPr>
              <a:t>Conférence « </a:t>
            </a:r>
            <a:r>
              <a:rPr lang="fr-FR" sz="3200" i="1" dirty="0" err="1" smtClean="0">
                <a:solidFill>
                  <a:schemeClr val="bg1"/>
                </a:solidFill>
                <a:effectLst/>
              </a:rPr>
              <a:t>Fake</a:t>
            </a:r>
            <a:r>
              <a:rPr lang="fr-FR" sz="3200" i="1" dirty="0" smtClean="0">
                <a:solidFill>
                  <a:schemeClr val="bg1"/>
                </a:solidFill>
                <a:effectLst/>
              </a:rPr>
              <a:t> News : démêlez le vrai du faux</a:t>
            </a:r>
            <a:r>
              <a:rPr lang="fr-FR" sz="3200" dirty="0" smtClean="0">
                <a:solidFill>
                  <a:schemeClr val="bg1"/>
                </a:solidFill>
                <a:effectLst/>
              </a:rPr>
              <a:t> »</a:t>
            </a:r>
            <a:endParaRPr lang="fr-FR" sz="32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93096"/>
            <a:ext cx="4032448" cy="21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481328"/>
            <a:ext cx="8219256" cy="537667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Les élèves de Première/Terminale ASSP/SPVL ont pu bénéficier d’un atelier de </a:t>
            </a: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</a:rPr>
              <a:t>construction de carte heuristique</a:t>
            </a:r>
            <a:r>
              <a:rPr lang="fr-FR" sz="1800" dirty="0" smtClean="0"/>
              <a:t>, par classe. Cela leur </a:t>
            </a:r>
            <a:r>
              <a:rPr lang="fr-FR" sz="1800" dirty="0"/>
              <a:t>a</a:t>
            </a:r>
            <a:r>
              <a:rPr lang="fr-FR" sz="1800" dirty="0" smtClean="0"/>
              <a:t> été très bénéfique pour leurs révisions. </a:t>
            </a:r>
          </a:p>
          <a:p>
            <a:r>
              <a:rPr lang="fr-FR" sz="1800" dirty="0" smtClean="0"/>
              <a:t>Ces ateliers ont été dispensés par une intervenante de </a:t>
            </a: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</a:rPr>
              <a:t>l’Ecole Française de l’Heuristique. 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/>
              </a:rPr>
              <a:t>Atelier de Carte Heuristique</a:t>
            </a:r>
            <a:br>
              <a:rPr lang="fr-FR" sz="3200" dirty="0" smtClean="0">
                <a:solidFill>
                  <a:schemeClr val="bg1"/>
                </a:solidFill>
                <a:effectLst/>
              </a:rPr>
            </a:br>
            <a:r>
              <a:rPr lang="fr-FR" sz="3200" dirty="0" err="1" smtClean="0">
                <a:solidFill>
                  <a:schemeClr val="bg1"/>
                </a:solidFill>
                <a:effectLst/>
              </a:rPr>
              <a:t>Mind</a:t>
            </a:r>
            <a:r>
              <a:rPr lang="fr-FR" sz="3200" dirty="0" smtClean="0">
                <a:solidFill>
                  <a:schemeClr val="bg1"/>
                </a:solidFill>
                <a:effectLst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/>
              </a:rPr>
              <a:t>Mapping</a:t>
            </a:r>
            <a:endParaRPr lang="fr-FR" sz="32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3960440" cy="29703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8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dirty="0" smtClean="0"/>
          </a:p>
          <a:p>
            <a:r>
              <a:rPr lang="fr-FR" dirty="0" smtClean="0"/>
              <a:t>Les élèves de Première et Terminale ASSP et SPVL de l’établissement Saint Jean de Montmartre ont pu bénéficier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d’ateliers d’improvisation théâtrale</a:t>
            </a:r>
            <a:r>
              <a:rPr lang="fr-FR" dirty="0" smtClean="0"/>
              <a:t>.</a:t>
            </a:r>
          </a:p>
          <a:p>
            <a:r>
              <a:rPr lang="fr-FR" dirty="0" smtClean="0"/>
              <a:t>Après avoir échangé avec eux, ils souhaiteraient renouveler l’atelier l’année prochaine. Un véritable soutien à la préparation des oraux.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/>
              </a:rPr>
              <a:t>Ateliers d’improvisation théâtrale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99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2525</TotalTime>
  <Words>509</Words>
  <Application>Microsoft Office PowerPoint</Application>
  <PresentationFormat>Affichage à l'écran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Calibri</vt:lpstr>
      <vt:lpstr>Lucida Sans Unicode</vt:lpstr>
      <vt:lpstr>Verdana</vt:lpstr>
      <vt:lpstr>Wingdings 2</vt:lpstr>
      <vt:lpstr>Wingdings 3</vt:lpstr>
      <vt:lpstr>Rotonde</vt:lpstr>
      <vt:lpstr>Cordée Pro Santé Social 2017 –2018</vt:lpstr>
      <vt:lpstr>Présentation PowerPoint</vt:lpstr>
      <vt:lpstr>Les actions mises en place cette année, pour la Cordée Pro Santé Social</vt:lpstr>
      <vt:lpstr>Exposition « Nous et les Autres – des préjugés au racisme » au Musée de l’Homme</vt:lpstr>
      <vt:lpstr>Présentation PowerPoint</vt:lpstr>
      <vt:lpstr>Présentation PowerPoint</vt:lpstr>
      <vt:lpstr>Conférence « Fake News : démêlez le vrai du faux »</vt:lpstr>
      <vt:lpstr>Atelier de Carte Heuristique Mind Mapping</vt:lpstr>
      <vt:lpstr>Ateliers d’improvisation théâtrale</vt:lpstr>
      <vt:lpstr>Tutorat avec les BTS2 ESF de l’établissement Clorivière</vt:lpstr>
      <vt:lpstr>Tutorat avec les 1ères ASSP/SPVL de Saint Jean de Montmartre</vt:lpstr>
      <vt:lpstr>Présentation d’un projet Mobilité au Canada, par la Commission Scolaire des Rives du Saguenay</vt:lpstr>
      <vt:lpstr>Echanges avec les élèves</vt:lpstr>
      <vt:lpstr>Avec nos Remerciements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Cordée Pro Santé Social</dc:title>
  <dc:creator>Anne</dc:creator>
  <cp:lastModifiedBy>Marie HINGOT</cp:lastModifiedBy>
  <cp:revision>79</cp:revision>
  <dcterms:created xsi:type="dcterms:W3CDTF">2018-04-17T07:20:41Z</dcterms:created>
  <dcterms:modified xsi:type="dcterms:W3CDTF">2018-10-18T10:15:15Z</dcterms:modified>
</cp:coreProperties>
</file>